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sldIdLst>
    <p:sldId id="354" r:id="rId2"/>
    <p:sldId id="330" r:id="rId3"/>
    <p:sldId id="331" r:id="rId4"/>
    <p:sldId id="339" r:id="rId5"/>
    <p:sldId id="362" r:id="rId6"/>
    <p:sldId id="341" r:id="rId7"/>
    <p:sldId id="342" r:id="rId8"/>
    <p:sldId id="340" r:id="rId9"/>
    <p:sldId id="338" r:id="rId10"/>
    <p:sldId id="343" r:id="rId11"/>
    <p:sldId id="344" r:id="rId12"/>
    <p:sldId id="345" r:id="rId13"/>
    <p:sldId id="346" r:id="rId14"/>
    <p:sldId id="347" r:id="rId15"/>
    <p:sldId id="348" r:id="rId16"/>
    <p:sldId id="350" r:id="rId17"/>
    <p:sldId id="361" r:id="rId18"/>
    <p:sldId id="349" r:id="rId19"/>
    <p:sldId id="35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FFF"/>
    <a:srgbClr val="66FFCC"/>
    <a:srgbClr val="D6EDBD"/>
    <a:srgbClr val="FDCFF8"/>
    <a:srgbClr val="FF99CC"/>
    <a:srgbClr val="FCDBD8"/>
    <a:srgbClr val="F9FECE"/>
    <a:srgbClr val="85DFFF"/>
    <a:srgbClr val="FFFEC2"/>
    <a:srgbClr val="FFE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05" autoAdjust="0"/>
    <p:restoredTop sz="99739" autoAdjust="0"/>
  </p:normalViewPr>
  <p:slideViewPr>
    <p:cSldViewPr>
      <p:cViewPr>
        <p:scale>
          <a:sx n="46" d="100"/>
          <a:sy n="46" d="100"/>
        </p:scale>
        <p:origin x="-113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E8E1C-73B5-4A47-8B12-2F60D2E52D67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1DB49-0904-4810-AAE6-A924E0C472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80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cut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gif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629400"/>
          </a:xfrm>
          <a:gradFill flip="none" rotWithShape="1">
            <a:gsLst>
              <a:gs pos="0">
                <a:srgbClr val="66FFCC"/>
              </a:gs>
              <a:gs pos="74000">
                <a:srgbClr val="FDCFF8"/>
              </a:gs>
              <a:gs pos="100000">
                <a:srgbClr val="85DFFF"/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0"/>
            <a:ext cx="9164782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2715491"/>
            <a:ext cx="29718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সুস্বাগতম</a:t>
            </a:r>
            <a:r>
              <a:rPr lang="bn-BD" sz="1200" dirty="0" smtClean="0"/>
              <a:t> 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5"/>
            <a:ext cx="4648200" cy="68857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564" y="27709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68176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675 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50" y="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81481E-6 L 0.52049 -0.0150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4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rgbClr val="D6EDBD"/>
              </a:gs>
              <a:gs pos="100000">
                <a:srgbClr val="FDCFF8"/>
              </a:gs>
            </a:gsLst>
            <a:lin ang="16200000" scaled="1"/>
            <a:tileRect/>
          </a:gradFill>
          <a:ln w="76200">
            <a:solidFill>
              <a:srgbClr val="FF99CC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Bevel 3"/>
          <p:cNvSpPr/>
          <p:nvPr/>
        </p:nvSpPr>
        <p:spPr>
          <a:xfrm>
            <a:off x="609600" y="1143000"/>
            <a:ext cx="7086600" cy="4648200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শিমুল রানী দাস</a:t>
            </a:r>
          </a:p>
          <a:p>
            <a:r>
              <a:rPr lang="bn-BD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ওছখালি আলিয়া মডেল সরকারী প্রাথমিক বিদ্যালয় </a:t>
            </a:r>
          </a:p>
          <a:p>
            <a:r>
              <a:rPr lang="bn-BD" sz="4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হাতিয়া, নোয়াখালী । </a:t>
            </a:r>
            <a:endParaRPr lang="en-US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621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65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CDBD8"/>
              </a:gs>
              <a:gs pos="50000">
                <a:srgbClr val="D6EDB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8100000" scaled="1"/>
          </a:gradFill>
          <a:ln w="76200">
            <a:solidFill>
              <a:srgbClr val="FF99CC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Plaque 5"/>
          <p:cNvSpPr/>
          <p:nvPr/>
        </p:nvSpPr>
        <p:spPr>
          <a:xfrm>
            <a:off x="1752600" y="1066800"/>
            <a:ext cx="5715000" cy="4572000"/>
          </a:xfrm>
          <a:prstGeom prst="plaque">
            <a:avLst/>
          </a:prstGeom>
          <a:gradFill>
            <a:gsLst>
              <a:gs pos="0">
                <a:srgbClr val="FCDBD8"/>
              </a:gs>
              <a:gs pos="50000">
                <a:srgbClr val="D6EDBD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8100000" scaled="1"/>
          </a:gradFill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১ম  বিষয়- গণিত </a:t>
            </a:r>
          </a:p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 – যোগ </a:t>
            </a:r>
            <a:endParaRPr lang="en-US" sz="6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 – ৪০ মি </a:t>
            </a:r>
            <a:r>
              <a:rPr lang="en-US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dirty="0"/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22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3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7"/>
            <a:ext cx="9144000" cy="6858000"/>
          </a:xfrm>
          <a:gradFill flip="none" rotWithShape="1">
            <a:gsLst>
              <a:gs pos="0">
                <a:srgbClr val="FDCFF8"/>
              </a:gs>
              <a:gs pos="50000">
                <a:srgbClr val="D6EDBD"/>
              </a:gs>
              <a:gs pos="100000">
                <a:srgbClr val="E7D3AF"/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FF99CC"/>
            </a:solidFill>
          </a:ln>
        </p:spPr>
        <p:txBody>
          <a:bodyPr>
            <a:normAutofit/>
          </a:bodyPr>
          <a:lstStyle/>
          <a:p>
            <a: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sz="6000" b="1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2133600"/>
            <a:ext cx="7696200" cy="472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এক জাতীয় একাধিক বস্তু একত্র করতে পারবে । </a:t>
            </a:r>
          </a:p>
          <a:p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এক অঙ্ক বিশিষ্ট সংখ্যার সাথে এক অঙ্ক বিশিষ্ট সংখ্যা যোগ করতে পারবে ।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eft-Right Arrow 3"/>
          <p:cNvSpPr/>
          <p:nvPr/>
        </p:nvSpPr>
        <p:spPr>
          <a:xfrm rot="20400821">
            <a:off x="121702" y="818020"/>
            <a:ext cx="3725833" cy="1571311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22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3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85DFFF"/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855"/>
            <a:ext cx="9144000" cy="6858000"/>
          </a:xfrm>
          <a:prstGeom prst="rect">
            <a:avLst/>
          </a:prstGeom>
        </p:spPr>
      </p:pic>
      <p:sp>
        <p:nvSpPr>
          <p:cNvPr id="5" name="Frame 4"/>
          <p:cNvSpPr/>
          <p:nvPr/>
        </p:nvSpPr>
        <p:spPr>
          <a:xfrm>
            <a:off x="1447800" y="1627909"/>
            <a:ext cx="6248400" cy="4572000"/>
          </a:xfrm>
          <a:prstGeom prst="frame">
            <a:avLst>
              <a:gd name="adj1" fmla="val 2090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6633708"/>
              </p:ext>
            </p:extLst>
          </p:nvPr>
        </p:nvGraphicFramePr>
        <p:xfrm>
          <a:off x="3861593" y="3542506"/>
          <a:ext cx="1420813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Packager Shell Object" showAsIcon="1" r:id="rId5" imgW="1421280" imgH="686880" progId="Package">
                  <p:embed/>
                </p:oleObj>
              </mc:Choice>
              <mc:Fallback>
                <p:oleObj name="Packager Shell Object" showAsIcon="1" r:id="rId5" imgW="1421280" imgH="686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61593" y="3542506"/>
                        <a:ext cx="1420813" cy="68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eft-Right Arrow 6"/>
          <p:cNvSpPr/>
          <p:nvPr/>
        </p:nvSpPr>
        <p:spPr>
          <a:xfrm>
            <a:off x="1447800" y="-117764"/>
            <a:ext cx="6705600" cy="1745673"/>
          </a:xfrm>
          <a:prstGeom prst="leftRight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4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এসো সুন্দর একটি ভিডিও দেখি 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-Right Arrow 5"/>
          <p:cNvSpPr/>
          <p:nvPr/>
        </p:nvSpPr>
        <p:spPr>
          <a:xfrm rot="19392054">
            <a:off x="-230497" y="442633"/>
            <a:ext cx="2101509" cy="69272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আবেগ সৃষ্টি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03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0486" y="-34636"/>
            <a:ext cx="9214485" cy="6858000"/>
          </a:xfr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rgbClr val="D6EDBD"/>
              </a:gs>
              <a:gs pos="100000">
                <a:srgbClr val="FDCFF8"/>
              </a:gs>
            </a:gsLst>
            <a:path path="circle">
              <a:fillToRect r="100000" b="100000"/>
            </a:path>
            <a:tileRect l="-100000" t="-100000"/>
          </a:gradFill>
          <a:ln w="7620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87884" y="114061"/>
            <a:ext cx="1638300" cy="1905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7884" y="1598648"/>
            <a:ext cx="1733550" cy="172212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28800" y="1441755"/>
            <a:ext cx="1524000" cy="165735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028825" y="99967"/>
            <a:ext cx="1524000" cy="17907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760542" y="137457"/>
            <a:ext cx="1753468" cy="2099310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Oval 11"/>
          <p:cNvSpPr/>
          <p:nvPr/>
        </p:nvSpPr>
        <p:spPr>
          <a:xfrm>
            <a:off x="7263505" y="130171"/>
            <a:ext cx="1685923" cy="1956435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 rot="3587799" flipV="1">
            <a:off x="2482250" y="3198200"/>
            <a:ext cx="2231630" cy="2174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7670848">
            <a:off x="3723632" y="3186708"/>
            <a:ext cx="2455091" cy="2745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70684" y="3448287"/>
            <a:ext cx="835342" cy="628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 টি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99788" y="2138361"/>
            <a:ext cx="1492823" cy="752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টি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42766" y="5925734"/>
            <a:ext cx="3977029" cy="779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একত্রে ৬ টি 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rame 12"/>
          <p:cNvSpPr/>
          <p:nvPr/>
        </p:nvSpPr>
        <p:spPr>
          <a:xfrm>
            <a:off x="-152400" y="0"/>
            <a:ext cx="9296400" cy="6858000"/>
          </a:xfrm>
          <a:prstGeom prst="frame">
            <a:avLst>
              <a:gd name="adj1" fmla="val 280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44444E-6 L -0.06527 0.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300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0.07952 0.38588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6" y="1928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275 0.4023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2011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06979 0.599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0" y="2995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85185E-6 L 0.02413 0.57129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28565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01354 0.5717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2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 animBg="1"/>
      <p:bldP spid="28" grpId="0" animBg="1"/>
      <p:bldP spid="5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9FECE"/>
              </a:gs>
              <a:gs pos="50000">
                <a:srgbClr val="FCDBD8"/>
              </a:gs>
              <a:gs pos="100000">
                <a:srgbClr val="E7D3AF"/>
              </a:gs>
            </a:gsLst>
            <a:lin ang="8100000" scaled="1"/>
          </a:gradFill>
          <a:ln w="7620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Left-Right Arrow 2"/>
          <p:cNvSpPr/>
          <p:nvPr/>
        </p:nvSpPr>
        <p:spPr>
          <a:xfrm rot="19791258">
            <a:off x="73356" y="938187"/>
            <a:ext cx="4088497" cy="1393215"/>
          </a:xfrm>
          <a:prstGeom prst="leftRightArrow">
            <a:avLst/>
          </a:prstGeom>
          <a:solidFill>
            <a:srgbClr val="CC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 পাঠ 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12-Point Star 3"/>
          <p:cNvSpPr/>
          <p:nvPr/>
        </p:nvSpPr>
        <p:spPr>
          <a:xfrm>
            <a:off x="3505200" y="1981200"/>
            <a:ext cx="3733800" cy="3581400"/>
          </a:xfrm>
          <a:prstGeom prst="star12">
            <a:avLst/>
          </a:prstGeom>
          <a:solidFill>
            <a:srgbClr val="F84EE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যোগ </a:t>
            </a:r>
            <a:endParaRPr lang="en-US" sz="7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lus 5"/>
          <p:cNvSpPr/>
          <p:nvPr/>
        </p:nvSpPr>
        <p:spPr>
          <a:xfrm>
            <a:off x="5029200" y="4139429"/>
            <a:ext cx="685799" cy="704850"/>
          </a:xfrm>
          <a:prstGeom prst="mathPlu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us 6"/>
          <p:cNvSpPr/>
          <p:nvPr/>
        </p:nvSpPr>
        <p:spPr>
          <a:xfrm>
            <a:off x="5029200" y="2528838"/>
            <a:ext cx="685799" cy="704850"/>
          </a:xfrm>
          <a:prstGeom prst="mathPlu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us 7"/>
          <p:cNvSpPr/>
          <p:nvPr/>
        </p:nvSpPr>
        <p:spPr>
          <a:xfrm>
            <a:off x="6172200" y="3367473"/>
            <a:ext cx="685799" cy="704850"/>
          </a:xfrm>
          <a:prstGeom prst="mathPlu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3992871" y="3434579"/>
            <a:ext cx="685799" cy="704850"/>
          </a:xfrm>
          <a:prstGeom prst="mathPlu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31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9FECE"/>
              </a:gs>
              <a:gs pos="50000">
                <a:srgbClr val="D6EDBD"/>
              </a:gs>
              <a:gs pos="100000">
                <a:srgbClr val="FDCFF8"/>
              </a:gs>
            </a:gsLst>
            <a:path path="circle">
              <a:fillToRect l="100000" t="100000"/>
            </a:path>
            <a:tileRect r="-100000" b="-100000"/>
          </a:gradFill>
          <a:ln w="7620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Plaque 3"/>
          <p:cNvSpPr/>
          <p:nvPr/>
        </p:nvSpPr>
        <p:spPr>
          <a:xfrm>
            <a:off x="2133600" y="1371600"/>
            <a:ext cx="4876800" cy="4191000"/>
          </a:xfrm>
          <a:prstGeom prst="plaqu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rgbClr val="D6EDBD"/>
              </a:gs>
              <a:gs pos="100000">
                <a:srgbClr val="FDCFF8"/>
              </a:gs>
            </a:gsLst>
            <a:lin ang="8100000" scaled="1"/>
          </a:gradFill>
          <a:ln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4000" b="1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বাস্তব উপকরণ </a:t>
            </a:r>
            <a:r>
              <a:rPr lang="bn-BD" sz="4000" b="1" dirty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9900CC"/>
                </a:solidFill>
                <a:latin typeface="NikoshBAN" pitchFamily="2" charset="0"/>
                <a:cs typeface="NikoshBAN" pitchFamily="2" charset="0"/>
              </a:rPr>
              <a:t>ফুল পাতা  দেখিয়ে   আলোচনা । </a:t>
            </a:r>
            <a:endParaRPr lang="en-US" sz="4000" b="1" dirty="0">
              <a:solidFill>
                <a:srgbClr val="99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492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89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noFill/>
          <a:ln>
            <a:solidFill>
              <a:srgbClr val="FF99CC"/>
            </a:solidFill>
          </a:ln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295"/>
            <a:ext cx="9144000" cy="6858000"/>
          </a:xfrm>
          <a:prstGeom prst="rect">
            <a:avLst/>
          </a:prstGeom>
          <a:gradFill>
            <a:gsLst>
              <a:gs pos="0">
                <a:srgbClr val="D6EDBD"/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F9FECE"/>
              </a:gs>
            </a:gsLst>
            <a:lin ang="5400000" scaled="0"/>
          </a:gradFill>
          <a:ln w="76200">
            <a:solidFill>
              <a:srgbClr val="FF99CC"/>
            </a:solidFill>
          </a:ln>
        </p:spPr>
      </p:pic>
      <p:sp>
        <p:nvSpPr>
          <p:cNvPr id="7" name="Can 6"/>
          <p:cNvSpPr/>
          <p:nvPr/>
        </p:nvSpPr>
        <p:spPr>
          <a:xfrm>
            <a:off x="7772400" y="4876800"/>
            <a:ext cx="1371600" cy="1935480"/>
          </a:xfrm>
          <a:prstGeom prst="ca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8102" y="0"/>
            <a:ext cx="1447800" cy="230124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0" y="2301240"/>
            <a:ext cx="1447800" cy="230124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554481" y="-11430"/>
            <a:ext cx="1447800" cy="230124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16200000">
            <a:off x="6200775" y="-139065"/>
            <a:ext cx="2122170" cy="257937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608618" y="138716"/>
            <a:ext cx="1371600" cy="2122171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6019800" y="0"/>
            <a:ext cx="1371600" cy="2122171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228601" y="4876800"/>
            <a:ext cx="1524000" cy="967740"/>
          </a:xfrm>
          <a:prstGeom prst="roundRect">
            <a:avLst/>
          </a:prstGeom>
          <a:solidFill>
            <a:srgbClr val="F9FE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 টি 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72175" y="2363714"/>
            <a:ext cx="2057399" cy="834390"/>
          </a:xfrm>
          <a:prstGeom prst="rect">
            <a:avLst/>
          </a:prstGeom>
          <a:solidFill>
            <a:srgbClr val="F9FE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 টি 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28601" y="4759037"/>
            <a:ext cx="3467098" cy="1158022"/>
          </a:xfrm>
          <a:prstGeom prst="roundRect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 ৫ টি 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flipH="1">
            <a:off x="4173683" y="4876800"/>
            <a:ext cx="3591791" cy="1162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F84EE4"/>
                </a:solidFill>
                <a:latin typeface="NikoshBAN" pitchFamily="2" charset="0"/>
                <a:cs typeface="NikoshBAN" pitchFamily="2" charset="0"/>
              </a:rPr>
              <a:t>৩ + ২ = ৫ </a:t>
            </a:r>
            <a:endParaRPr lang="en-US" sz="7200" b="1" dirty="0">
              <a:solidFill>
                <a:srgbClr val="F84EE4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72175" y="1752600"/>
            <a:ext cx="2057399" cy="251044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</a:p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</a:p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 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571730" y="3348644"/>
            <a:ext cx="96566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077123" y="2763677"/>
            <a:ext cx="685800" cy="434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 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505200" y="533400"/>
            <a:ext cx="1828800" cy="1447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55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22222E-6 L -0.225 -0.0111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50" y="-55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L -0.38941 -0.0081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79" y="-417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49166 0.3453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83" y="1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6" grpId="0" animBg="1"/>
      <p:bldP spid="6" grpId="1" animBg="1"/>
      <p:bldP spid="6" grpId="2" animBg="1"/>
      <p:bldP spid="12" grpId="0" animBg="1"/>
      <p:bldP spid="12" grpId="1" animBg="1"/>
      <p:bldP spid="13" grpId="0" animBg="1"/>
      <p:bldP spid="13" grpId="1" animBg="1"/>
      <p:bldP spid="28" grpId="0" animBg="1"/>
      <p:bldP spid="28" grpId="1" animBg="1"/>
      <p:bldP spid="29" grpId="0" animBg="1"/>
      <p:bldP spid="29" grpId="1" animBg="1"/>
      <p:bldP spid="29" grpId="2" animBg="1"/>
      <p:bldP spid="30" grpId="0" animBg="1"/>
      <p:bldP spid="4" grpId="0"/>
      <p:bldP spid="10" grpId="0" animBg="1"/>
      <p:bldP spid="16" grpId="0"/>
      <p:bldP spid="11" grpId="0"/>
      <p:bldP spid="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D6EDBD"/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F9FECE"/>
              </a:gs>
            </a:gsLst>
            <a:path path="circle">
              <a:fillToRect r="100000" b="100000"/>
            </a:path>
            <a:tileRect l="-100000" t="-100000"/>
          </a:gradFill>
          <a:ln w="76200">
            <a:solidFill>
              <a:srgbClr val="FF99CC"/>
            </a:solidFill>
          </a:ln>
        </p:spPr>
        <p:txBody>
          <a:bodyPr>
            <a:norm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9604" y="5538355"/>
            <a:ext cx="9144000" cy="1295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0" y="665019"/>
            <a:ext cx="1752600" cy="21336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905000" y="644236"/>
            <a:ext cx="1752600" cy="21336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002482" y="644236"/>
            <a:ext cx="1752600" cy="21336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3957204" y="893619"/>
            <a:ext cx="1371600" cy="1676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-138545" y="3079182"/>
            <a:ext cx="2171700" cy="1219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 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flipH="1">
            <a:off x="1181100" y="3262764"/>
            <a:ext cx="1142999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7030A0"/>
                </a:solidFill>
              </a:rPr>
              <a:t>+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2289463" y="3231582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 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91796" y="1253836"/>
            <a:ext cx="205220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2" name="Left Arrow 11"/>
          <p:cNvSpPr/>
          <p:nvPr/>
        </p:nvSpPr>
        <p:spPr>
          <a:xfrm>
            <a:off x="6307212" y="1468720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03863" y="3262764"/>
            <a:ext cx="11430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= 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14404" y="3262764"/>
            <a:ext cx="9144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 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374753" y="2798619"/>
            <a:ext cx="1640898" cy="234487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২</a:t>
            </a:r>
          </a:p>
          <a:p>
            <a:pPr algn="ctr"/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    ১</a:t>
            </a:r>
          </a:p>
          <a:p>
            <a:pPr algn="ctr"/>
            <a:r>
              <a:rPr lang="bn-BD" sz="3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----               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6878782" y="4627410"/>
            <a:ext cx="1427018" cy="533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5C2A"/>
                </a:solidFill>
              </a:rPr>
              <a:t>৩</a:t>
            </a:r>
            <a:r>
              <a:rPr lang="bn-BD" sz="4400" b="1" dirty="0" smtClean="0">
                <a:solidFill>
                  <a:srgbClr val="005C2A"/>
                </a:solidFill>
              </a:rPr>
              <a:t> </a:t>
            </a:r>
            <a:endParaRPr lang="en-US" sz="4400" b="1" dirty="0">
              <a:solidFill>
                <a:srgbClr val="005C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23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96296E-6 L -0.21893 -0.005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5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7" grpId="1" animBg="1"/>
      <p:bldP spid="4" grpId="0"/>
      <p:bldP spid="4" grpId="1"/>
      <p:bldP spid="8" grpId="0"/>
      <p:bldP spid="10" grpId="0"/>
      <p:bldP spid="11" grpId="0"/>
      <p:bldP spid="9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9FECE"/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D6EDBD"/>
              </a:gs>
            </a:gsLst>
            <a:path path="circle">
              <a:fillToRect l="100000" t="100000"/>
            </a:path>
            <a:tileRect r="-100000" b="-100000"/>
          </a:gradFill>
          <a:ln w="76200">
            <a:solidFill>
              <a:srgbClr val="FF99CC"/>
            </a:solidFill>
          </a:ln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52400" y="27709"/>
            <a:ext cx="4267200" cy="990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 ও বল - </a:t>
            </a:r>
            <a:endParaRPr lang="en-US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1295400"/>
            <a:ext cx="1676400" cy="23622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15491" y="1524000"/>
            <a:ext cx="1239982" cy="1524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353792" y="2095500"/>
            <a:ext cx="893618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81600" y="1828800"/>
            <a:ext cx="3595256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 চিহ্ন 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" y="3962400"/>
            <a:ext cx="1676400" cy="25146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715491" y="4305300"/>
            <a:ext cx="1239982" cy="15621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4353792" y="4845627"/>
            <a:ext cx="893618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486400" y="4495800"/>
            <a:ext cx="3290456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 চিহ্ন </a:t>
            </a:r>
            <a:endParaRPr lang="en-US" sz="7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1000" y="4845627"/>
            <a:ext cx="1143000" cy="793173"/>
          </a:xfrm>
          <a:prstGeom prst="rect">
            <a:avLst/>
          </a:prstGeom>
          <a:solidFill>
            <a:srgbClr val="F9FE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9600" y="4845627"/>
            <a:ext cx="914400" cy="8382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0" grpId="0" animBg="1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9FECE"/>
              </a:gs>
              <a:gs pos="50000">
                <a:schemeClr val="accent1">
                  <a:lumMod val="20000"/>
                  <a:lumOff val="80000"/>
                </a:schemeClr>
              </a:gs>
              <a:gs pos="100000">
                <a:srgbClr val="D6EDBD"/>
              </a:gs>
            </a:gsLst>
            <a:lin ang="13500000" scaled="1"/>
            <a:tileRect/>
          </a:gradFill>
          <a:ln w="57150"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-152400" y="2057400"/>
            <a:ext cx="8839200" cy="4800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0" y="762000"/>
            <a:ext cx="2286000" cy="2023872"/>
          </a:xfrm>
          <a:prstGeom prst="cloudCallou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Callout 5"/>
          <p:cNvSpPr/>
          <p:nvPr/>
        </p:nvSpPr>
        <p:spPr>
          <a:xfrm>
            <a:off x="3141517" y="762000"/>
            <a:ext cx="2514600" cy="2023872"/>
          </a:xfrm>
          <a:prstGeom prst="cloudCallou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812722" y="1115221"/>
            <a:ext cx="635578" cy="5364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587586" y="1772412"/>
            <a:ext cx="635578" cy="56997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719943" y="1772412"/>
            <a:ext cx="666750" cy="58383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892261" y="1115221"/>
            <a:ext cx="666750" cy="5364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Callout 10"/>
          <p:cNvSpPr/>
          <p:nvPr/>
        </p:nvSpPr>
        <p:spPr>
          <a:xfrm>
            <a:off x="6622473" y="762000"/>
            <a:ext cx="2514600" cy="2023872"/>
          </a:xfrm>
          <a:prstGeom prst="cloudCallou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879773" y="1254806"/>
            <a:ext cx="635578" cy="5364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859857" y="1995609"/>
            <a:ext cx="635578" cy="56997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010400" y="1944623"/>
            <a:ext cx="666750" cy="583831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7010400" y="1287433"/>
            <a:ext cx="666750" cy="536448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286000" y="1383445"/>
            <a:ext cx="855517" cy="85309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656118" y="1383445"/>
            <a:ext cx="966356" cy="897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একত্রে </a:t>
            </a:r>
            <a:endParaRPr 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0999" y="3810000"/>
            <a:ext cx="100791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</a:t>
            </a:r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897458" y="3775364"/>
            <a:ext cx="100791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2133600" y="3775364"/>
            <a:ext cx="100791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endParaRPr lang="en-US" sz="8000" b="1" dirty="0">
              <a:solidFill>
                <a:srgbClr val="005C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656117" y="3733800"/>
            <a:ext cx="966357" cy="651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343774" y="3733800"/>
            <a:ext cx="1171577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endParaRPr lang="en-US" sz="7200" b="1" dirty="0">
              <a:solidFill>
                <a:srgbClr val="005C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86000" y="5105400"/>
            <a:ext cx="5891646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এখানে যোগফল ৪ </a:t>
            </a:r>
            <a:endParaRPr lang="en-US" sz="5400" b="1" dirty="0">
              <a:solidFill>
                <a:srgbClr val="005C2A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3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>
            <a:gsLst>
              <a:gs pos="0">
                <a:srgbClr val="F9FECE"/>
              </a:gs>
              <a:gs pos="50000">
                <a:srgbClr val="D6EDB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</a:gradFill>
          <a:ln w="76200">
            <a:noFill/>
          </a:ln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Plaque 3"/>
          <p:cNvSpPr/>
          <p:nvPr/>
        </p:nvSpPr>
        <p:spPr>
          <a:xfrm>
            <a:off x="1752600" y="1143000"/>
            <a:ext cx="5410200" cy="4191000"/>
          </a:xfrm>
          <a:prstGeom prst="plaqu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50000">
                <a:srgbClr val="D6EDBD"/>
              </a:gs>
              <a:gs pos="100000">
                <a:srgbClr val="FDCFF8"/>
              </a:gs>
            </a:gsLst>
            <a:lin ang="8100000" scaled="1"/>
          </a:gradFill>
          <a:ln w="38100">
            <a:solidFill>
              <a:srgbClr val="FF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বইয়ের ২৭ পৃষ্ঠা খোল এবং অনুশীলন </a:t>
            </a:r>
          </a:p>
          <a:p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 ।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522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2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9FECE"/>
              </a:gs>
              <a:gs pos="50000">
                <a:srgbClr val="FCDBD8"/>
              </a:gs>
              <a:gs pos="100000">
                <a:srgbClr val="66FFCC"/>
              </a:gs>
            </a:gsLst>
            <a:path path="circle">
              <a:fillToRect l="50000" t="50000" r="50000" b="50000"/>
            </a:path>
            <a:tileRect/>
          </a:gradFill>
          <a:ln w="7620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Plaque 5"/>
          <p:cNvSpPr/>
          <p:nvPr/>
        </p:nvSpPr>
        <p:spPr>
          <a:xfrm>
            <a:off x="1905000" y="1066800"/>
            <a:ext cx="5257800" cy="4495800"/>
          </a:xfrm>
          <a:prstGeom prst="plaque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solidFill>
                  <a:srgbClr val="66FF99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13800" b="1" dirty="0" smtClean="0">
                <a:solidFill>
                  <a:srgbClr val="66FF99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3800" b="1" dirty="0">
              <a:solidFill>
                <a:srgbClr val="66FF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6136"/>
            </a:avLst>
          </a:prstGeom>
          <a:solidFill>
            <a:srgbClr val="66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84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9579"/>
            <a:ext cx="9163916" cy="7025653"/>
          </a:xfrm>
          <a:solidFill>
            <a:srgbClr val="EAD8B8"/>
          </a:solidFill>
          <a:ln w="76200">
            <a:solidFill>
              <a:srgbClr val="FF99CC"/>
            </a:solidFill>
          </a:ln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0" y="5921246"/>
            <a:ext cx="9144000" cy="9367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936241" y="-25555"/>
            <a:ext cx="3048000" cy="241994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127" y="191344"/>
            <a:ext cx="5839691" cy="15612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 আছে আপেলে । সঠিক সংখ্যা বেছে</a:t>
            </a:r>
          </a:p>
          <a:p>
            <a:r>
              <a:rPr lang="bn-BD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নিয়ে খালি ঘর পূরণ কর । 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261045" y="2497463"/>
            <a:ext cx="583622" cy="19515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6801347" y="2476688"/>
            <a:ext cx="583622" cy="19515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7898383" y="2497463"/>
            <a:ext cx="535131" cy="19515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7346374" y="2476688"/>
            <a:ext cx="573233" cy="19515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8429624" y="2471490"/>
            <a:ext cx="630380" cy="19515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713396" y="2286181"/>
            <a:ext cx="811341" cy="209704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796137" y="2286180"/>
            <a:ext cx="917260" cy="209704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-55917" y="2279253"/>
            <a:ext cx="852054" cy="209704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152900" y="2374627"/>
            <a:ext cx="838200" cy="19515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3314700" y="2374627"/>
            <a:ext cx="838200" cy="19515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08708" y="5006846"/>
            <a:ext cx="1304689" cy="9367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 </a:t>
            </a:r>
            <a:endParaRPr lang="en-US" sz="8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2389" y="2937462"/>
            <a:ext cx="760263" cy="780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 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65611" y="2625211"/>
            <a:ext cx="1563837" cy="14051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146956" y="5010572"/>
            <a:ext cx="755565" cy="780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377042" y="4890683"/>
            <a:ext cx="1194958" cy="10148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6624208" y="4854446"/>
            <a:ext cx="1183702" cy="936754"/>
          </a:xfrm>
          <a:prstGeom prst="roundRect">
            <a:avLst/>
          </a:prstGeom>
          <a:noFill/>
          <a:ln w="38100">
            <a:solidFill>
              <a:srgbClr val="F84E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5153891" y="4854446"/>
            <a:ext cx="914400" cy="9367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endParaRPr lang="en-US" sz="7200" b="1" dirty="0">
              <a:solidFill>
                <a:srgbClr val="005C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967231" y="5002274"/>
            <a:ext cx="1092773" cy="11283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</a:p>
          <a:p>
            <a:pPr algn="ctr"/>
            <a:r>
              <a:rPr lang="bn-BD" sz="4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</a:p>
          <a:p>
            <a:pPr algn="ctr"/>
            <a:endParaRPr lang="bn-BD" dirty="0"/>
          </a:p>
          <a:p>
            <a:pPr algn="ctr"/>
            <a:endParaRPr lang="en-US" dirty="0"/>
          </a:p>
        </p:txBody>
      </p:sp>
      <p:sp>
        <p:nvSpPr>
          <p:cNvPr id="27" name="Minus 26"/>
          <p:cNvSpPr/>
          <p:nvPr/>
        </p:nvSpPr>
        <p:spPr>
          <a:xfrm>
            <a:off x="8056417" y="5974510"/>
            <a:ext cx="914400" cy="156126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8208386" y="6236207"/>
            <a:ext cx="610462" cy="510957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729789">
            <a:off x="6518384" y="496750"/>
            <a:ext cx="705707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219529" y="1684892"/>
            <a:ext cx="705707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4000" dirty="0" smtClean="0"/>
              <a:t> </a:t>
            </a:r>
            <a:endParaRPr lang="en-US" sz="4000" dirty="0"/>
          </a:p>
        </p:txBody>
      </p:sp>
      <p:sp>
        <p:nvSpPr>
          <p:cNvPr id="31" name="Rectangle 30"/>
          <p:cNvSpPr/>
          <p:nvPr/>
        </p:nvSpPr>
        <p:spPr>
          <a:xfrm rot="18030836" flipH="1">
            <a:off x="8013402" y="1038724"/>
            <a:ext cx="510040" cy="5729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৮</a:t>
            </a:r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 rot="11971613">
            <a:off x="7455056" y="296137"/>
            <a:ext cx="705707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2000" b="1" dirty="0" smtClean="0"/>
              <a:t> </a:t>
            </a:r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2055309">
            <a:off x="6417698" y="1297331"/>
            <a:ext cx="705707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/>
              <a:t>৪</a:t>
            </a:r>
            <a:r>
              <a:rPr lang="bn-BD" dirty="0" smtClean="0"/>
              <a:t>   </a:t>
            </a:r>
            <a:endParaRPr lang="en-US" dirty="0"/>
          </a:p>
        </p:txBody>
      </p:sp>
      <p:sp>
        <p:nvSpPr>
          <p:cNvPr id="34" name="Rounded Rectangle 33"/>
          <p:cNvSpPr/>
          <p:nvPr/>
        </p:nvSpPr>
        <p:spPr>
          <a:xfrm>
            <a:off x="7898383" y="5512653"/>
            <a:ext cx="457200" cy="5570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</a:rPr>
              <a:t>+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7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-0.02812 0.49884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" y="2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4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3" grpId="0"/>
      <p:bldP spid="4" grpId="0"/>
      <p:bldP spid="7" grpId="0"/>
      <p:bldP spid="8" grpId="0"/>
      <p:bldP spid="10" grpId="0"/>
      <p:bldP spid="11" grpId="0" animBg="1"/>
      <p:bldP spid="14" grpId="0"/>
      <p:bldP spid="20" grpId="0"/>
      <p:bldP spid="27" grpId="0" animBg="1"/>
      <p:bldP spid="28" grpId="0" animBg="1"/>
      <p:bldP spid="30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DCFF8"/>
              </a:gs>
              <a:gs pos="50000">
                <a:srgbClr val="D6EDB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8100000" scaled="1"/>
            <a:tileRect/>
          </a:gradFill>
          <a:ln w="76200">
            <a:solidFill>
              <a:srgbClr val="FF99CC"/>
            </a:solidFill>
          </a:ln>
        </p:spPr>
        <p:txBody>
          <a:bodyPr/>
          <a:lstStyle/>
          <a:p>
            <a:r>
              <a:rPr lang="bn-BD" dirty="0" smtClean="0"/>
              <a:t> 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832" y="152400"/>
            <a:ext cx="6132368" cy="129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 আছে আপেলে । সঠিক সংখ্যা বেছে নিয়ে ছবি গণনা করে খালি ঘর পূরণ কর ।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454171" y="81722"/>
            <a:ext cx="2461495" cy="2277362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loud 5"/>
          <p:cNvSpPr/>
          <p:nvPr/>
        </p:nvSpPr>
        <p:spPr>
          <a:xfrm>
            <a:off x="6237462" y="2526120"/>
            <a:ext cx="2667000" cy="2054994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454171" y="3022657"/>
            <a:ext cx="767513" cy="988811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252531" y="3006810"/>
            <a:ext cx="712757" cy="101338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965289" y="2990478"/>
            <a:ext cx="777315" cy="988811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>
          <a:xfrm>
            <a:off x="39832" y="2669406"/>
            <a:ext cx="2563958" cy="173535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64249" y="3033304"/>
            <a:ext cx="666680" cy="90315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130929" y="3033304"/>
            <a:ext cx="576868" cy="903157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731927" y="3022657"/>
            <a:ext cx="620049" cy="864033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loud 13"/>
          <p:cNvSpPr/>
          <p:nvPr/>
        </p:nvSpPr>
        <p:spPr>
          <a:xfrm>
            <a:off x="3428135" y="2760380"/>
            <a:ext cx="1716232" cy="14490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63957" y="3105790"/>
            <a:ext cx="934316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905218" y="3124690"/>
            <a:ext cx="1623422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একত্রে </a:t>
            </a:r>
            <a:endParaRPr lang="en-US" sz="3600" b="1" dirty="0">
              <a:solidFill>
                <a:srgbClr val="005C2A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63435" y="4779817"/>
            <a:ext cx="1244362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862631" y="4779817"/>
            <a:ext cx="1042587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bn-BD" dirty="0" smtClean="0">
                <a:solidFill>
                  <a:srgbClr val="005C2A"/>
                </a:solidFill>
              </a:rPr>
              <a:t> </a:t>
            </a:r>
            <a:endParaRPr lang="en-US" dirty="0">
              <a:solidFill>
                <a:srgbClr val="005C2A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734782" y="4627418"/>
            <a:ext cx="1016159" cy="762000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5251373" y="4689762"/>
            <a:ext cx="1244362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</a:t>
            </a:r>
            <a:endParaRPr lang="en-US" sz="9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329437" y="4779817"/>
            <a:ext cx="1244362" cy="762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+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7965288" y="4759035"/>
            <a:ext cx="939175" cy="16971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</a:p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</a:t>
            </a:r>
          </a:p>
          <a:p>
            <a:pPr algn="ctr"/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Minus 24"/>
          <p:cNvSpPr/>
          <p:nvPr/>
        </p:nvSpPr>
        <p:spPr>
          <a:xfrm>
            <a:off x="7953445" y="5718461"/>
            <a:ext cx="914400" cy="21820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8078687" y="6038849"/>
            <a:ext cx="663917" cy="417369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799873" y="5351317"/>
            <a:ext cx="457200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C00000"/>
                </a:solidFill>
              </a:rPr>
              <a:t>+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 rot="9373779">
            <a:off x="6999313" y="507422"/>
            <a:ext cx="506438" cy="58535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 rot="16956105">
            <a:off x="8028854" y="1229552"/>
            <a:ext cx="535610" cy="3269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571273" y="1618720"/>
            <a:ext cx="457200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 rot="2258654">
            <a:off x="6955188" y="1291766"/>
            <a:ext cx="520354" cy="524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ounded Rectangle 30"/>
          <p:cNvSpPr/>
          <p:nvPr/>
        </p:nvSpPr>
        <p:spPr>
          <a:xfrm rot="10973993">
            <a:off x="7761177" y="423981"/>
            <a:ext cx="508433" cy="4827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৬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07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5" grpId="0"/>
      <p:bldP spid="15" grpId="0"/>
      <p:bldP spid="16" grpId="0"/>
      <p:bldP spid="17" grpId="0"/>
      <p:bldP spid="18" grpId="0" animBg="1"/>
      <p:bldP spid="19" grpId="0"/>
      <p:bldP spid="20" grpId="0"/>
      <p:bldP spid="21" grpId="0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1" y="-1524000"/>
            <a:ext cx="9144000" cy="8382000"/>
          </a:xfrm>
          <a:gradFill flip="none" rotWithShape="1">
            <a:gsLst>
              <a:gs pos="95417">
                <a:srgbClr val="F9FECE"/>
              </a:gs>
              <a:gs pos="30000">
                <a:srgbClr val="FDE3DF"/>
              </a:gs>
              <a:gs pos="55000">
                <a:srgbClr val="D6EDBD"/>
              </a:gs>
              <a:gs pos="78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76200">
            <a:solidFill>
              <a:srgbClr val="FF99CC"/>
            </a:solidFill>
          </a:ln>
        </p:spPr>
        <p:txBody>
          <a:bodyPr/>
          <a:lstStyle/>
          <a:p>
            <a:endParaRPr lang="en-US" i="1" dirty="0"/>
          </a:p>
        </p:txBody>
      </p:sp>
      <p:sp>
        <p:nvSpPr>
          <p:cNvPr id="34" name="Cloud Callout 33"/>
          <p:cNvSpPr/>
          <p:nvPr/>
        </p:nvSpPr>
        <p:spPr>
          <a:xfrm>
            <a:off x="152400" y="1946029"/>
            <a:ext cx="2355273" cy="2184822"/>
          </a:xfrm>
          <a:prstGeom prst="cloudCallout">
            <a:avLst/>
          </a:prstGeom>
          <a:solidFill>
            <a:srgbClr val="F9FE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loud Callout 34"/>
          <p:cNvSpPr/>
          <p:nvPr/>
        </p:nvSpPr>
        <p:spPr>
          <a:xfrm>
            <a:off x="6500334" y="1910923"/>
            <a:ext cx="2514600" cy="1697180"/>
          </a:xfrm>
          <a:prstGeom prst="cloudCallout">
            <a:avLst/>
          </a:prstGeom>
          <a:solidFill>
            <a:srgbClr val="F9FE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loud Callout 35"/>
          <p:cNvSpPr/>
          <p:nvPr/>
        </p:nvSpPr>
        <p:spPr>
          <a:xfrm rot="651240">
            <a:off x="2990874" y="1929978"/>
            <a:ext cx="2348345" cy="1697180"/>
          </a:xfrm>
          <a:prstGeom prst="cloudCallout">
            <a:avLst/>
          </a:prstGeom>
          <a:solidFill>
            <a:srgbClr val="F9FEC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62409" y="2318561"/>
            <a:ext cx="737873" cy="6858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urved Connector 38"/>
          <p:cNvCxnSpPr>
            <a:endCxn id="38" idx="1"/>
          </p:cNvCxnSpPr>
          <p:nvPr/>
        </p:nvCxnSpPr>
        <p:spPr>
          <a:xfrm rot="10800000">
            <a:off x="670469" y="2418994"/>
            <a:ext cx="544965" cy="471068"/>
          </a:xfrm>
          <a:prstGeom prst="curvedConnector4">
            <a:avLst>
              <a:gd name="adj1" fmla="val 28306"/>
              <a:gd name="adj2" fmla="val 77204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4185399" y="2389749"/>
            <a:ext cx="778898" cy="7723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Curved Connector 40"/>
          <p:cNvCxnSpPr>
            <a:endCxn id="40" idx="1"/>
          </p:cNvCxnSpPr>
          <p:nvPr/>
        </p:nvCxnSpPr>
        <p:spPr>
          <a:xfrm rot="10800000">
            <a:off x="4299467" y="2502865"/>
            <a:ext cx="578893" cy="501497"/>
          </a:xfrm>
          <a:prstGeom prst="curvedConnector4">
            <a:avLst>
              <a:gd name="adj1" fmla="val 33546"/>
              <a:gd name="adj2" fmla="val 76972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3163262" y="2343014"/>
            <a:ext cx="807027" cy="7100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Curved Connector 42"/>
          <p:cNvCxnSpPr/>
          <p:nvPr/>
        </p:nvCxnSpPr>
        <p:spPr>
          <a:xfrm rot="10800000">
            <a:off x="3235827" y="2521426"/>
            <a:ext cx="688842" cy="353219"/>
          </a:xfrm>
          <a:prstGeom prst="curvedConnector4">
            <a:avLst>
              <a:gd name="adj1" fmla="val 54304"/>
              <a:gd name="adj2" fmla="val 76466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448154" y="2136073"/>
            <a:ext cx="699655" cy="744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98184" y="2998330"/>
            <a:ext cx="666667" cy="8165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Curved Connector 48"/>
          <p:cNvCxnSpPr/>
          <p:nvPr/>
        </p:nvCxnSpPr>
        <p:spPr>
          <a:xfrm rot="16200000" flipV="1">
            <a:off x="1511755" y="2374445"/>
            <a:ext cx="528584" cy="351694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458061" y="3095206"/>
            <a:ext cx="699655" cy="744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Curved Connector 80"/>
          <p:cNvCxnSpPr>
            <a:stCxn id="80" idx="5"/>
          </p:cNvCxnSpPr>
          <p:nvPr/>
        </p:nvCxnSpPr>
        <p:spPr>
          <a:xfrm rot="5400000" flipH="1">
            <a:off x="579118" y="3254701"/>
            <a:ext cx="462452" cy="489820"/>
          </a:xfrm>
          <a:prstGeom prst="curvedConnector4">
            <a:avLst>
              <a:gd name="adj1" fmla="val 52813"/>
              <a:gd name="adj2" fmla="val 63936"/>
            </a:avLst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2322605" y="2423561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23" name="Oval 122"/>
          <p:cNvSpPr/>
          <p:nvPr/>
        </p:nvSpPr>
        <p:spPr>
          <a:xfrm>
            <a:off x="4279115" y="1910923"/>
            <a:ext cx="3105126" cy="159673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159" name="Curved Connector 158"/>
          <p:cNvCxnSpPr>
            <a:stCxn id="48" idx="1"/>
            <a:endCxn id="48" idx="5"/>
          </p:cNvCxnSpPr>
          <p:nvPr/>
        </p:nvCxnSpPr>
        <p:spPr>
          <a:xfrm rot="16200000" flipH="1">
            <a:off x="1342807" y="3170925"/>
            <a:ext cx="577419" cy="471405"/>
          </a:xfrm>
          <a:prstGeom prst="curvedConnector5">
            <a:avLst>
              <a:gd name="adj1" fmla="val 64784"/>
              <a:gd name="adj2" fmla="val 32541"/>
              <a:gd name="adj3" fmla="val 6041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Rectangle 181"/>
          <p:cNvSpPr/>
          <p:nvPr/>
        </p:nvSpPr>
        <p:spPr>
          <a:xfrm>
            <a:off x="962689" y="458585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৪ </a:t>
            </a:r>
            <a:endParaRPr lang="en-US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3" name="Rectangle 182"/>
          <p:cNvSpPr/>
          <p:nvPr/>
        </p:nvSpPr>
        <p:spPr>
          <a:xfrm>
            <a:off x="4858008" y="446288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" name="Rectangle 183"/>
          <p:cNvSpPr/>
          <p:nvPr/>
        </p:nvSpPr>
        <p:spPr>
          <a:xfrm>
            <a:off x="2394884" y="446202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3498373" y="4480217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২ 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6324948" y="4530437"/>
            <a:ext cx="1034136" cy="72736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87" name="Rectangle 186"/>
          <p:cNvSpPr/>
          <p:nvPr/>
        </p:nvSpPr>
        <p:spPr>
          <a:xfrm>
            <a:off x="8329134" y="3855035"/>
            <a:ext cx="685800" cy="1250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</a:p>
          <a:p>
            <a:pPr algn="ctr"/>
            <a:r>
              <a:rPr lang="bn-BD" sz="3600" b="1" dirty="0" smtClean="0">
                <a:solidFill>
                  <a:srgbClr val="005C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88" name="Rectangle 187"/>
          <p:cNvSpPr/>
          <p:nvPr/>
        </p:nvSpPr>
        <p:spPr>
          <a:xfrm>
            <a:off x="8402174" y="5217098"/>
            <a:ext cx="483998" cy="345502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Minus 188"/>
          <p:cNvSpPr/>
          <p:nvPr/>
        </p:nvSpPr>
        <p:spPr>
          <a:xfrm>
            <a:off x="8144346" y="4987637"/>
            <a:ext cx="999654" cy="229461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7823899" y="4343400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</a:rPr>
              <a:t>+</a:t>
            </a:r>
            <a:r>
              <a:rPr lang="bn-BD" sz="2800" b="1" dirty="0" smtClean="0">
                <a:solidFill>
                  <a:srgbClr val="FFFF00"/>
                </a:solidFill>
              </a:rPr>
              <a:t>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0"/>
            <a:ext cx="8733772" cy="1724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দুই ঘরের ছবি একত্র করে খালি ঘরে ছবি আঁক ও যোগফল  লেখ । 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35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8" grpId="0" animBg="1"/>
      <p:bldP spid="80" grpId="0" animBg="1"/>
      <p:bldP spid="122" grpId="0"/>
      <p:bldP spid="123" grpId="0"/>
      <p:bldP spid="182" grpId="0"/>
      <p:bldP spid="183" grpId="0"/>
      <p:bldP spid="184" grpId="0"/>
      <p:bldP spid="185" grpId="0"/>
      <p:bldP spid="186" grpId="0" animBg="1"/>
      <p:bldP spid="187" grpId="0"/>
      <p:bldP spid="188" grpId="0" animBg="1"/>
      <p:bldP spid="189" grpId="0" animBg="1"/>
      <p:bldP spid="1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gradFill flip="none" rotWithShape="1">
            <a:gsLst>
              <a:gs pos="28744">
                <a:srgbClr val="FEECFB"/>
              </a:gs>
              <a:gs pos="51000">
                <a:srgbClr val="CCECFF"/>
              </a:gs>
              <a:gs pos="0">
                <a:srgbClr val="FFEDCD"/>
              </a:gs>
              <a:gs pos="64999">
                <a:srgbClr val="F0EBD5"/>
              </a:gs>
              <a:gs pos="100000">
                <a:srgbClr val="C6FEF3"/>
              </a:gs>
            </a:gsLst>
            <a:path path="circle">
              <a:fillToRect l="100000" t="100000"/>
            </a:path>
            <a:tileRect r="-100000" b="-100000"/>
          </a:gradFill>
          <a:ln w="7620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28600"/>
            <a:ext cx="9144000" cy="198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2762" y="1981200"/>
            <a:ext cx="5521037" cy="3352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 বাম হাতে কয়টি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আঙ্গুল আছে ? 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 সাথে ডান হাতের 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আঙ্গুল গুলো একত্র কর । 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 কয়টি আঙ্গুল হল ?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0"/>
            <a:ext cx="9372600" cy="6858000"/>
          </a:xfrm>
          <a:prstGeom prst="frame">
            <a:avLst>
              <a:gd name="adj1" fmla="val 6742"/>
            </a:avLst>
          </a:prstGeom>
          <a:solidFill>
            <a:srgbClr val="C1E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15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3128010" y="304800"/>
            <a:ext cx="3348990" cy="870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>
                <a:gd name="adj" fmla="val 43174"/>
              </a:avLst>
            </a:prstTxWarp>
          </a:bodyPr>
          <a:lstStyle/>
          <a:p>
            <a:pPr algn="ctr"/>
            <a:endParaRPr lang="en-US" sz="4800" b="1" dirty="0">
              <a:solidFill>
                <a:srgbClr val="66FF9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5" y="0"/>
            <a:ext cx="9154045" cy="6857999"/>
          </a:xfrm>
          <a:prstGeom prst="rect">
            <a:avLst/>
          </a:prstGeom>
        </p:spPr>
      </p:pic>
      <p:sp>
        <p:nvSpPr>
          <p:cNvPr id="12" name="Can 11"/>
          <p:cNvSpPr/>
          <p:nvPr/>
        </p:nvSpPr>
        <p:spPr>
          <a:xfrm>
            <a:off x="7086600" y="-59000"/>
            <a:ext cx="2057400" cy="6858000"/>
          </a:xfrm>
          <a:prstGeom prst="can">
            <a:avLst>
              <a:gd name="adj" fmla="val 148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/>
          <p:cNvSpPr/>
          <p:nvPr/>
        </p:nvSpPr>
        <p:spPr>
          <a:xfrm>
            <a:off x="-103563" y="-1"/>
            <a:ext cx="2057400" cy="6858000"/>
          </a:xfrm>
          <a:prstGeom prst="can">
            <a:avLst>
              <a:gd name="adj" fmla="val 148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466550"/>
            <a:ext cx="5029200" cy="870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সবার জন্য </a:t>
            </a:r>
            <a:endParaRPr lang="en-US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5410200"/>
            <a:ext cx="46482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BD" sz="8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শুভকামনা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6586</TotalTime>
  <Words>252</Words>
  <Application>Microsoft Office PowerPoint</Application>
  <PresentationFormat>On-screen Show (4:3)</PresentationFormat>
  <Paragraphs>111</Paragraphs>
  <Slides>19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Flow</vt:lpstr>
      <vt:lpstr>Packager Shell Object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 </vt:lpstr>
      <vt:lpstr>PowerPoint Presentation</vt:lpstr>
      <vt:lpstr> </vt:lpstr>
      <vt:lpstr>PowerPoint Presentation</vt:lpstr>
      <vt:lpstr> </vt:lpstr>
      <vt:lpstr>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ARNAB</dc:creator>
  <cp:lastModifiedBy>ARNAB</cp:lastModifiedBy>
  <cp:revision>1097</cp:revision>
  <dcterms:created xsi:type="dcterms:W3CDTF">2006-08-16T00:00:00Z</dcterms:created>
  <dcterms:modified xsi:type="dcterms:W3CDTF">2013-09-10T12:31:44Z</dcterms:modified>
</cp:coreProperties>
</file>